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7" r:id="rId91"/>
    <p:sldId id="349" r:id="rId92"/>
    <p:sldId id="350" r:id="rId93"/>
    <p:sldId id="351" r:id="rId94"/>
    <p:sldId id="352" r:id="rId95"/>
    <p:sldId id="353" r:id="rId96"/>
    <p:sldId id="355" r:id="rId97"/>
    <p:sldId id="356" r:id="rId98"/>
    <p:sldId id="357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6" r:id="rId116"/>
    <p:sldId id="378" r:id="rId117"/>
    <p:sldId id="379" r:id="rId118"/>
    <p:sldId id="380" r:id="rId119"/>
    <p:sldId id="382" r:id="rId120"/>
    <p:sldId id="383" r:id="rId121"/>
    <p:sldId id="387" r:id="rId122"/>
    <p:sldId id="389" r:id="rId123"/>
    <p:sldId id="392" r:id="rId124"/>
    <p:sldId id="393" r:id="rId125"/>
    <p:sldId id="395" r:id="rId126"/>
    <p:sldId id="396" r:id="rId127"/>
    <p:sldId id="397" r:id="rId128"/>
    <p:sldId id="399" r:id="rId129"/>
    <p:sldId id="400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hyperlink" Target="https://www.intuit.ru/EDI/31_12_18_1/1546208382-685/tutorial/823/objects/7/files/Image108.gif" TargetMode="Externa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548680"/>
            <a:ext cx="8136904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Лекция№3. Издержки производства и прибыль. Поведение экономических субъектов в условиях функционирования моделей совершенной и несовершенной конкуренции.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Основные вопросы: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1. Фирма(предприятие) как субъект производственной деятельности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2. Сущность и классификация издержек производства фирмы (предприятия)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3. Понятие прибыли, её функции, виды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4. Модель совершенной конкуренции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5.Деятельность конкурентной фирмы в краткосрочном и долгосрочном периоде в условиях совершенной конкуренции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6. Модели рынка несовершенной конкуренции (монополистическая конкуренция, олигополия, естественная монополия)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833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s/sH7zPEU8unWg6Z1kwKGbfahx95dCcv4eNLYqViloO/slide-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0550"/>
            <a:ext cx="8208912" cy="567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1624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6/5ae1c1f707105e1db588239713a14082/img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9" y="332656"/>
            <a:ext cx="8856984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513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4057727_158141414/image-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100"/>
            <a:ext cx="842493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81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7f3be9a2faf2035374cadbd5c43de854/img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6700"/>
            <a:ext cx="8568952" cy="632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590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7f3be9a2faf2035374cadbd5c43de854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280920" cy="633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7333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v/vH2qUCV1GonQscJz39dNkETBjwXADpfelmauS0/slide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0025"/>
            <a:ext cx="8640960" cy="645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57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a0ecd2080bed309f08d0cdcfb17b85bd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1950"/>
            <a:ext cx="8352928" cy="613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497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70143648_190522691.pdf-img/70143648_190522691.pdf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2"/>
            <a:ext cx="8136904" cy="64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2299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8/09/75644/images/screen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3850"/>
            <a:ext cx="8784976" cy="621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473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l/lFSDI0V2EXHanmxWdirRfGTPAKkoZ3gL6MvQYt8eb/slide-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96943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62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260/439/original/Slide32.jpg?151186727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424936" cy="5887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50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c3a90c28acb2769a8273dc3a3fe7ca6f/img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76275"/>
            <a:ext cx="8064896" cy="550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2721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tudfile.net/html/2706/58/html_BHy1BYdG7D.QmUf/htmlconvd-kTCBR_190x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280920" cy="6264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5536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5ae1c1f707105e1db588239713a14082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352928" cy="6116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3152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6/4b12af359fcbd79b5ed508376200eda3/img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9575"/>
            <a:ext cx="8640960" cy="603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6960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5ae1c1f707105e1db588239713a14082/img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496944" cy="612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1623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0579/images/screen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8137"/>
            <a:ext cx="8424936" cy="618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348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164280049_438487074.pdf-img/164280049_438487074.pdf-3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9075"/>
            <a:ext cx="8496943" cy="641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4129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24366391_87370480/imag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32656"/>
            <a:ext cx="8424936" cy="612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671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2/927/019/original/Slide9.jpg?149142943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2875"/>
            <a:ext cx="8136904" cy="657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8651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86176/02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9"/>
            <a:ext cx="8496944" cy="6030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523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36719863_134906985.pdf-img/36719863_134906985.pdf-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68952" cy="609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79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2629/images/screen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7992888" cy="5887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773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c/cXYv9GqoFl20bVmRzjrB7wZS3s6xkALdiIhyt4OKP/slide-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68951" cy="6140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5383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4/22a2620e3b29785aa5074e8b69eb34c1/img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7200"/>
            <a:ext cx="8424936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488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c35ae9e23491a56afda39c71fc7b00ca/img2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036496" cy="6348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1861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86176/0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100"/>
            <a:ext cx="8280920" cy="6559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3416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d/DM27kwQblaxg0Sv64dPU8NTcumjyKsIfzFYO9e/slide-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548679"/>
            <a:ext cx="8496943" cy="5976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5873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52f5d9d2558c3b2d987dc9f9bde4c825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95312"/>
            <a:ext cx="8496943" cy="566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9942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5/7461a43d31d5128e6b8108307f8e70d3/img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2968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513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2b85ab40cc8cd853ba73975b2eae8617/img2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136904" cy="5891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0123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7f3be9a2faf2035374cadbd5c43de854/img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04837"/>
            <a:ext cx="8352928" cy="564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5147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2211353_216868660/image-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1"/>
            <a:ext cx="8352928" cy="5988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9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6/6S1AZi4BakevIMqKVp5HzJu9dbCjxntQRFg3W8TUOy/slide-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848872" cy="5832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9428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/181834399_170102924.pdf-img/181834399_170102924.pdf-3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280920" cy="6035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36175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9292475_128258379/imag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68952" cy="6432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164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r/rt5WgNT3mqdi7GoakL98S42QIBDnyHUJjeKChu/slide-3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7992888" cy="655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4186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2967335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Равновесие фирмы и отрасли в долгосрочном периоде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472676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tudfile.net/html/2706/141/html_nnsCzy9PNY.3hUo/img-wpmGG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136904" cy="587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2487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164280049_438487074.pdf-img/164280049_438487074.pdf-4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136903" cy="5952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6558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2/a0ecd2080bed309f08d0cdcfb17b85bd/img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424935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7468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-48170379_148166002/image-4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8064896" cy="6168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4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2694/images/screen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064896" cy="5934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21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5/5I2nVZarzx4gidBXWOqGH8wPkDshN1TFRJQY0p/slid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8137"/>
            <a:ext cx="8136904" cy="618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37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4/9dd6c83d9f3756a93f77fb8f0a8161b7/img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7200"/>
            <a:ext cx="8136904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34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im0-tub-ru.yandex.net/i?id=6e4ad7abb8bc1adfda91818632b4ccdb&amp;n=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57212"/>
            <a:ext cx="7992887" cy="574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91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helpiks.org/helpiksorg/baza9/4795351520662.files/image002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"/>
            <a:ext cx="8496944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37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otvet.imgsmail.ru/download/3659816_5fc804d8fec8825d91be9eda02e873cb_800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19125"/>
            <a:ext cx="7992888" cy="561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72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1012aaae6bef161b5011086566324892/img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962"/>
            <a:ext cx="8064896" cy="593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29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34450d9078c60471d95c749afa30c249/img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2875"/>
            <a:ext cx="8712967" cy="657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79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forday2/20161221/tema_2_images/tema_2_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375"/>
            <a:ext cx="8280920" cy="619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90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forday2/20161221/tema_2_images/tema_2_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0037"/>
            <a:ext cx="8496944" cy="625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655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n/NYu76gWVD3RqK2k1OaAcPJGLxXtmFUb8ICTyhE/slide-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112"/>
            <a:ext cx="8352928" cy="65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0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a/arWtCKejbX7N8pBmIUc5d6Lnq39PHvlAyoxYFsE0D/slide-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96944" cy="62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16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30717/02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"/>
            <a:ext cx="9144000" cy="654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19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71855/0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4775"/>
            <a:ext cx="8496943" cy="664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6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2967335"/>
            <a:ext cx="8136904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Вопрос 2. Сущность и классификация издержек производства фирмы (предприятия)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1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g/GqrcYE5BilLFu93eVk0hSRAQIsWyJamgdKtO2zN7ZX/slide-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9075"/>
            <a:ext cx="8712968" cy="641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5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d/DuN9yE8oAhJxjde3XiYcaIwbp7Ssn45B1k2mtQKlT/slide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280920" cy="5951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0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3.infourok.ru/uploads/ex/0f3f/00058d7e-7f942f6b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5312"/>
            <a:ext cx="7776864" cy="566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00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a/AV1zTirEO0bDZGBtM3JCHK2mhIfkR6UueqFps8/slide-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8280919" cy="6188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562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w/WdILaXMYonkhZgDtm3ebpCjVPGx5wAq18ruBcy/slide-2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1"/>
            <a:ext cx="8568951" cy="6197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8/8n2LZtDyfSodrwziJcYvhVqbFxl0QWHMGeN5pg/slide-2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352928" cy="6472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24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i/i5GaEs6tkxnhQSLmFpXgcwudzNJ83CjTBAKbq4/slide-3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812"/>
            <a:ext cx="8712967" cy="604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68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o/odnHsR5z021ibc7YJTECQXeluFDG8ItMaBw6vZ/slide-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8352928" cy="6150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10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doskfo.ski.ranepa.ru/docupload/EOR/ekonom_teoriya1/public_html/user-images/08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7"/>
            <a:ext cx="9144000" cy="671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948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s/Sq8Q29m6vzo1yfLGjKZ7gFhDaHrxBtdP5XkYuiAbp/slide-5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" y="188640"/>
            <a:ext cx="8856984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86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o/odnHsR5z021ibc7YJTECQXeluFDG8ItMaBw6vZ/slide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568952" cy="6193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86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41592702_342463795.pdf-img/41592702_342463795.pdf-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2400"/>
            <a:ext cx="8784976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984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04db2e05fdbb0f817e423a0b69ef6eb7/img5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400"/>
            <a:ext cx="8496944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51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585e8b095b44f8946120d37129d64198/img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04926"/>
            <a:ext cx="8280920" cy="542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157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0/0qYk6ClSG1OUPd7otsexvFW9TAXnVEfb4KrRJH/slide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9036495" cy="63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148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f/Fr0IW2sBKtOoq74EZQUDkLAiR8Te5wcuNlgamGxCX/slide-5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3"/>
            <a:ext cx="8568952" cy="6403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187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aOH0tiPbXQrhxoJjECIBu5e9WMmG7p8n3dAsq/slide-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0037"/>
            <a:ext cx="9036496" cy="625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53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3105835"/>
            <a:ext cx="8496944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Вопрос  3. Понятие прибыли, её функции, виды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25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kcKur6i4VshMwRvl0W7pFS5mqxOnbeZIXdtPB/slide-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431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03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zero50x.myjino.ru/allpic/3/7456-img_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0987"/>
            <a:ext cx="8892480" cy="629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81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695/682/original/Slide4.jpg?151805785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640960" cy="6408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815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21c7a7b51d9d3e157d235e73c04e8283/img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7162"/>
            <a:ext cx="8424936" cy="654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058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s://cf.ppt-online.org/files/slide/c/CckYRmFK1BIglnU7jDLsXdoArH5hPWJ2vS0exO/slide-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8125"/>
            <a:ext cx="8640960" cy="63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52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922/891/original/Slide45.jpg?149706268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1"/>
            <a:ext cx="8892480" cy="6312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82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c3a90c28acb2769a8273dc3a3fe7ca6f/img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09600"/>
            <a:ext cx="7992888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930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b/bGPd4CjZcHY0ouOgNt9fsI73rWK2wRD5mL1Xy6Fakp/slide-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312"/>
            <a:ext cx="8496944" cy="642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831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3.infourok.ru/uploads/ex/0ba9/0005b0f8-f415df76/img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7"/>
            <a:ext cx="9143999" cy="625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891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21c7a7b51d9d3e157d235e73c04e8283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712968" cy="6150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331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695/732/original/Slide8.jpg?151805798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892480" cy="6297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480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q/qyQ3c64bnrHhiT1ERCBofdNWDvkxFGIMwzU0lO/slide-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408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3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0f05/000d41ec-151ccf3f/img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748464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521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0937/000cda76-147539e1/img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66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908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694/384/original/Slide18.jpg?15180513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7650"/>
            <a:ext cx="8892480" cy="636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277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p/p0Xqb95OYJQsumVifKCEd2Dy74G6nZwzSFjgok/slide-1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8496944" cy="648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767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c/CckYRmFK1BIglnU7jDLsXdoArH5hPWJ2vS0exO/slide-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2968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13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w/wCsvfLTYNU0AqEKp7ygR6ohz3e4FuGlaktdQXP/slide-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71500"/>
            <a:ext cx="8064896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124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0f05/000d41ec-151ccf3f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640960" cy="622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647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fsd.multiurok.ru/html/2018/12/14/s_5c13457078245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1"/>
            <a:ext cx="8496943" cy="6159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162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bigslide.ru/images/6/5911/960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425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221484/0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568952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203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0f05/000d41ec-151ccf3f/img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408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43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7159858_438343397/image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5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74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t/tcrZxKdyzX0pPDCU4qVOTBI1hRG97EaYeik3Al/slid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262"/>
            <a:ext cx="8712968" cy="646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175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tudfile.net/html/7651/383/html_2Gh6Dg_u6U.fxDR/img-vWZ4_U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424936" cy="5696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136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2211353_216868660/image-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04825"/>
            <a:ext cx="8352928" cy="584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72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3105835"/>
            <a:ext cx="8640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Вопрос 4. Модель рынка совершенной конкуренции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5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4.infourok.ru/uploads/ex/0518/0005d177-43ed38ac/img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8136904" cy="6145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9795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7f7efafa5f54c69391d0591e50a4f5c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712968" cy="64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536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7/7Ww2UmM6z9XP4E0duY1QaKZnGgkDpRShJBL5Ob/slide-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1012"/>
            <a:ext cx="8640960" cy="589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748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57841/00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7"/>
            <a:ext cx="8784976" cy="5730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532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j/JMHXSEC1wqU9KuGzm0ntbgxjhLr4OkeTiAPBRa/slide-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712968" cy="6192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806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12a0/0002d1bf-73c5caaa/img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7675"/>
            <a:ext cx="8712968" cy="596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843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u/UFp3cs65BoLfXvmlN1PeaKyk0grDE4bHIhSnuR/slide-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352928" cy="5868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243753/0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1937"/>
            <a:ext cx="8568952" cy="633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694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57841/0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9562"/>
            <a:ext cx="8496944" cy="623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999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n/nGsFV8gja1ocW2KX4LOblv9eIHdmY0qM6UtxihRpCk/slide-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9"/>
            <a:ext cx="8352928" cy="6049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080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/078fe9e619718e149514d84e923f5a0d/img13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96944" cy="5982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0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v/Vxob2wDW7aA6hMRL4Zrq90mi5IpsyuEgSC1jTX/slide-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76275"/>
            <a:ext cx="7848872" cy="550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213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5/5IswmCJ9R6NdhEY2TzxAS7PQHgu3ZDrG1b4nVFk8t/slide-2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975"/>
            <a:ext cx="8280920" cy="649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595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xq2cNaQSDM8Fg36IwGO7WXjEpV9PhubiJvLel/slide-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1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144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2b85ab40cc8cd853ba73975b2eae8617/img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3"/>
            <a:ext cx="8640960" cy="6079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636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ривые спроса и общего дохода для отдельной фирмы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8640"/>
            <a:ext cx="8424936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755575" y="4437112"/>
            <a:ext cx="7920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 Кривые спроса и общего дохода для отдельной фирмы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927819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967335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Вопрос 5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. Деятельность конкурентной фирмы в краткосрочном и долгосрочном периоде в условиях совершенной конкуренции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305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37258083b2bd5f501e1cab0b96db9186/img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66737"/>
            <a:ext cx="8640960" cy="572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17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инципиальные варианты поведения фирмы, действующей в краткосрочном период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9"/>
            <a:ext cx="8424936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899592" y="4725143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Принципиальные варианты поведения фирмы, действующей в краткосрочном периоде</a:t>
            </a:r>
          </a:p>
        </p:txBody>
      </p:sp>
    </p:spTree>
    <p:extLst>
      <p:ext uri="{BB962C8B-B14F-4D97-AF65-F5344CB8AC3E}">
        <p14:creationId xmlns:p14="http://schemas.microsoft.com/office/powerpoint/2010/main" val="1867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еятельность фирмы, максимизирующей прибыль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12968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899592" y="4982326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Деятельность фирмы,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максимизирующей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прибыль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2275669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еятельность фирмы, минимизирующей убытки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04863"/>
            <a:ext cx="8424935" cy="40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971600" y="5146159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Деятельность фирмы,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минимизирующей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убытки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2756000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Закрытие производства в краткосрочном периоде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4850"/>
            <a:ext cx="8496944" cy="394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827584" y="4813994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Закрытие производства в краткосрочном периоде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412980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4.infourok.ru/uploads/ex/07b8/00049b97-79aba7fc/img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00087"/>
            <a:ext cx="8136904" cy="545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894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Оптимизация объема производства в условиях максимизации прибыли (а), минимизации убытков (б), остановки производства (в)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42950"/>
            <a:ext cx="8280920" cy="39821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755576" y="4725143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Оптимизация объема производства в условиях максимизации прибыли (а), минимизации убытков (б), остановки производства (в)</a:t>
            </a:r>
          </a:p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23101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Формирование кривой предложения отрасли в краткосрочном период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1"/>
            <a:ext cx="8208912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899592" y="5045272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Формирование кривой предложения отрасли в краткосрочном периоде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32867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Равновесие конкурентной отрасли в краткосрочном период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3"/>
            <a:ext cx="7992887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331640" y="472514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Равновесие конкурентной отрасли в краткосрочном периоде</a:t>
            </a:r>
          </a:p>
        </p:txBody>
      </p:sp>
    </p:spTree>
    <p:extLst>
      <p:ext uri="{BB962C8B-B14F-4D97-AF65-F5344CB8AC3E}">
        <p14:creationId xmlns:p14="http://schemas.microsoft.com/office/powerpoint/2010/main" val="3685919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олгосрочное равновесие фирмы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848872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115616" y="5013176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Долгосрочное равновесие фирмы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38951581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олгосрочная кривая предложения для отрасли с постоянными (а), растущими (б) и падающими (в) издержкам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1"/>
            <a:ext cx="8208912" cy="3960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971600" y="5045272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 Долгосрочная кривая предложения для отрасли с постоянными (а), растущими (б) и падающими (в) издержками</a:t>
            </a:r>
          </a:p>
        </p:txBody>
      </p:sp>
    </p:spTree>
    <p:extLst>
      <p:ext uri="{BB962C8B-B14F-4D97-AF65-F5344CB8AC3E}">
        <p14:creationId xmlns:p14="http://schemas.microsoft.com/office/powerpoint/2010/main" val="3322687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e/EA694z71XMvxyLCFdpelsBhHPjDfYZobKSVkQc/slide-2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462"/>
            <a:ext cx="8640960" cy="631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5551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6/aa81d819290fdd064c1a0b8ab2226c1d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136904" cy="5934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561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f/F6eOtki9XxhuMYHylAjaISUsc35CzQG4mNrJPEKVB/slid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0062"/>
            <a:ext cx="8568952" cy="585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3212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s/Se58t6GsncRYUbN2VT3XZW7KBCdoDyFlA90vf4/slide-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048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606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v/vH2qUCV1GonQscJz39dNkETBjwXADpfelmauS0/slide-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2437"/>
            <a:ext cx="8352928" cy="595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273</Words>
  <Application>Microsoft Office PowerPoint</Application>
  <PresentationFormat>Экран (4:3)</PresentationFormat>
  <Paragraphs>28</Paragraphs>
  <Slides>137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137</vt:i4>
      </vt:variant>
    </vt:vector>
  </HeadingPairs>
  <TitlesOfParts>
    <vt:vector size="141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Василий Николаевич Боробов</cp:lastModifiedBy>
  <cp:revision>142</cp:revision>
  <dcterms:modified xsi:type="dcterms:W3CDTF">2022-10-07T09:09:16Z</dcterms:modified>
</cp:coreProperties>
</file>